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Inter SemiBold"/>
      <p:regular r:id="rId21"/>
      <p:bold r:id="rId22"/>
      <p:italic r:id="rId23"/>
      <p:boldItalic r:id="rId24"/>
    </p:embeddedFont>
    <p:embeddedFont>
      <p:font typeface="Inter"/>
      <p:regular r:id="rId25"/>
      <p:bold r:id="rId26"/>
      <p:italic r:id="rId27"/>
      <p:boldItalic r:id="rId28"/>
    </p:embeddedFont>
    <p:embeddedFont>
      <p:font typeface="Inter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">
          <p15:clr>
            <a:srgbClr val="747775"/>
          </p15:clr>
        </p15:guide>
        <p15:guide id="2" orient="horz" pos="172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/>
        <p:guide pos="172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InterSemiBold-bold.fntdata"/><Relationship Id="rId21" Type="http://schemas.openxmlformats.org/officeDocument/2006/relationships/font" Target="fonts/InterSemiBold-regular.fntdata"/><Relationship Id="rId24" Type="http://schemas.openxmlformats.org/officeDocument/2006/relationships/font" Target="fonts/InterSemiBold-boldItalic.fntdata"/><Relationship Id="rId23" Type="http://schemas.openxmlformats.org/officeDocument/2006/relationships/font" Target="fonts/InterSemiBol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Inter-boldItalic.fntdata"/><Relationship Id="rId27" Type="http://schemas.openxmlformats.org/officeDocument/2006/relationships/font" Target="fonts/Inter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nterMedium-italic.fntdata"/><Relationship Id="rId30" Type="http://schemas.openxmlformats.org/officeDocument/2006/relationships/font" Target="fonts/InterMedium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InterMedium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bd7eb6eb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bd7eb6eb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bd7eb6eb0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1bd7eb6eb0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1bd7eb6eb0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1bd7eb6eb0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1c34d5552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1c34d5552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1c34d5552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1c34d5552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1c34d5552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1c34d5552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bd7eb6eb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bd7eb6eb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bd7eb6eb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bd7eb6eb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bd7eb6eb0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bd7eb6eb0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bd7eb6eb0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bd7eb6eb0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 the next 1-3 Weeks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bd7eb6eb0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1bd7eb6eb0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bd7eb6eb0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bd7eb6eb0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1bd7eb6eb0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1bd7eb6eb0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1bd7eb6eb0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1bd7eb6eb0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2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84">
          <p15:clr>
            <a:srgbClr val="DB1F48"/>
          </p15:clr>
        </p15:guide>
        <p15:guide id="2" orient="horz" pos="92">
          <p15:clr>
            <a:srgbClr val="DB1F48"/>
          </p15:clr>
        </p15:guide>
        <p15:guide id="3" pos="530">
          <p15:clr>
            <a:srgbClr val="DB1F48"/>
          </p15:clr>
        </p15:guide>
        <p15:guide id="4" pos="645">
          <p15:clr>
            <a:srgbClr val="DB1F48"/>
          </p15:clr>
        </p15:guide>
        <p15:guide id="5" pos="985">
          <p15:clr>
            <a:srgbClr val="DB1F48"/>
          </p15:clr>
        </p15:guide>
        <p15:guide id="6" pos="1100">
          <p15:clr>
            <a:srgbClr val="DB1F48"/>
          </p15:clr>
        </p15:guide>
        <p15:guide id="7" pos="1446">
          <p15:clr>
            <a:srgbClr val="DB1F48"/>
          </p15:clr>
        </p15:guide>
        <p15:guide id="8" pos="1561">
          <p15:clr>
            <a:srgbClr val="DB1F48"/>
          </p15:clr>
        </p15:guide>
        <p15:guide id="9" pos="1907">
          <p15:clr>
            <a:srgbClr val="DB1F48"/>
          </p15:clr>
        </p15:guide>
        <p15:guide id="10" pos="2022">
          <p15:clr>
            <a:srgbClr val="DB1F48"/>
          </p15:clr>
        </p15:guide>
        <p15:guide id="11" pos="2367">
          <p15:clr>
            <a:srgbClr val="DB1F48"/>
          </p15:clr>
        </p15:guide>
        <p15:guide id="12" pos="2483">
          <p15:clr>
            <a:srgbClr val="DB1F48"/>
          </p15:clr>
        </p15:guide>
        <p15:guide id="13" pos="2822">
          <p15:clr>
            <a:srgbClr val="DB1F48"/>
          </p15:clr>
        </p15:guide>
        <p15:guide id="14" pos="2938">
          <p15:clr>
            <a:srgbClr val="DB1F48"/>
          </p15:clr>
        </p15:guide>
        <p15:guide id="15" pos="3283">
          <p15:clr>
            <a:srgbClr val="DB1F48"/>
          </p15:clr>
        </p15:guide>
        <p15:guide id="16" pos="3398">
          <p15:clr>
            <a:srgbClr val="DB1F48"/>
          </p15:clr>
        </p15:guide>
        <p15:guide id="17" pos="3744">
          <p15:clr>
            <a:srgbClr val="DB1F48"/>
          </p15:clr>
        </p15:guide>
        <p15:guide id="18" pos="3859">
          <p15:clr>
            <a:srgbClr val="DB1F48"/>
          </p15:clr>
        </p15:guide>
        <p15:guide id="19" pos="4205">
          <p15:clr>
            <a:srgbClr val="DB1F48"/>
          </p15:clr>
        </p15:guide>
        <p15:guide id="20" pos="4320">
          <p15:clr>
            <a:srgbClr val="DB1F48"/>
          </p15:clr>
        </p15:guide>
        <p15:guide id="21" pos="4660">
          <p15:clr>
            <a:srgbClr val="DB1F48"/>
          </p15:clr>
        </p15:guide>
        <p15:guide id="22" pos="4775">
          <p15:clr>
            <a:srgbClr val="DB1F48"/>
          </p15:clr>
        </p15:guide>
        <p15:guide id="23" pos="5121">
          <p15:clr>
            <a:srgbClr val="DB1F48"/>
          </p15:clr>
        </p15:guide>
        <p15:guide id="24" pos="5236">
          <p15:clr>
            <a:srgbClr val="DB1F48"/>
          </p15:clr>
        </p15:guide>
        <p15:guide id="25" pos="5581">
          <p15:clr>
            <a:srgbClr val="DB1F48"/>
          </p15:clr>
        </p15:guide>
        <p15:guide id="26" orient="horz" pos="282">
          <p15:clr>
            <a:srgbClr val="DB1F48"/>
          </p15:clr>
        </p15:guide>
        <p15:guide id="27" orient="horz" pos="472">
          <p15:clr>
            <a:srgbClr val="DB1F48"/>
          </p15:clr>
        </p15:guide>
        <p15:guide id="28" orient="horz" pos="668">
          <p15:clr>
            <a:srgbClr val="DB1F48"/>
          </p15:clr>
        </p15:guide>
        <p15:guide id="29" orient="horz" pos="858">
          <p15:clr>
            <a:srgbClr val="DB1F48"/>
          </p15:clr>
        </p15:guide>
        <p15:guide id="30" orient="horz" pos="1048">
          <p15:clr>
            <a:srgbClr val="DB1F48"/>
          </p15:clr>
        </p15:guide>
        <p15:guide id="31" orient="horz" pos="1238">
          <p15:clr>
            <a:srgbClr val="DB1F48"/>
          </p15:clr>
        </p15:guide>
        <p15:guide id="32" orient="horz" pos="1428">
          <p15:clr>
            <a:srgbClr val="DB1F48"/>
          </p15:clr>
        </p15:guide>
        <p15:guide id="33" orient="horz" pos="1624">
          <p15:clr>
            <a:srgbClr val="DB1F48"/>
          </p15:clr>
        </p15:guide>
        <p15:guide id="34" orient="horz" pos="1814">
          <p15:clr>
            <a:srgbClr val="DB1F48"/>
          </p15:clr>
        </p15:guide>
        <p15:guide id="35" orient="horz" pos="2004">
          <p15:clr>
            <a:srgbClr val="DB1F48"/>
          </p15:clr>
        </p15:guide>
        <p15:guide id="36" orient="horz" pos="2195">
          <p15:clr>
            <a:srgbClr val="DB1F48"/>
          </p15:clr>
        </p15:guide>
        <p15:guide id="37" orient="horz" pos="2385">
          <p15:clr>
            <a:srgbClr val="DB1F48"/>
          </p15:clr>
        </p15:guide>
        <p15:guide id="38" orient="horz" pos="2575">
          <p15:clr>
            <a:srgbClr val="DB1F48"/>
          </p15:clr>
        </p15:guide>
        <p15:guide id="39" orient="horz" pos="2771">
          <p15:clr>
            <a:srgbClr val="DB1F48"/>
          </p15:clr>
        </p15:guide>
        <p15:guide id="40" orient="horz" pos="2961">
          <p15:clr>
            <a:srgbClr val="DB1F48"/>
          </p15:clr>
        </p15:guide>
        <p15:guide id="41" orient="horz" pos="3151">
          <p15:clr>
            <a:srgbClr val="DB1F48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hyperlink" Target="mailto:advocates@deel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hyperlink" Target="mailto:advocates@dee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2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10" Type="http://schemas.openxmlformats.org/officeDocument/2006/relationships/image" Target="../media/image5.png"/><Relationship Id="rId9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/>
          <p:nvPr/>
        </p:nvSpPr>
        <p:spPr>
          <a:xfrm>
            <a:off x="292600" y="749800"/>
            <a:ext cx="56511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B1B1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 Advocates</a:t>
            </a:r>
            <a:endParaRPr sz="4200">
              <a:solidFill>
                <a:srgbClr val="1B1B1B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2" name="Google Shape;62;p16"/>
          <p:cNvSpPr txBox="1"/>
          <p:nvPr/>
        </p:nvSpPr>
        <p:spPr>
          <a:xfrm>
            <a:off x="318400" y="2654800"/>
            <a:ext cx="2556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OFFICIAL CUSTOMER ADVOCACY PROGRAM</a:t>
            </a:r>
            <a:endParaRPr sz="9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63" name="Google Shape;6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601" y="297475"/>
            <a:ext cx="1251799" cy="60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/>
          <p:nvPr/>
        </p:nvSpPr>
        <p:spPr>
          <a:xfrm>
            <a:off x="7580375" y="147300"/>
            <a:ext cx="1417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B1B1B"/>
                </a:solidFill>
                <a:latin typeface="Inter Medium"/>
                <a:ea typeface="Inter Medium"/>
                <a:cs typeface="Inter Medium"/>
                <a:sym typeface="Inter Medium"/>
              </a:rPr>
              <a:t>DEC 03, 2024</a:t>
            </a:r>
            <a:endParaRPr sz="700">
              <a:solidFill>
                <a:srgbClr val="1B1B1B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5" name="Google Shape;65;p16"/>
          <p:cNvSpPr txBox="1"/>
          <p:nvPr/>
        </p:nvSpPr>
        <p:spPr>
          <a:xfrm>
            <a:off x="318400" y="3613075"/>
            <a:ext cx="2556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Contact us at </a:t>
            </a:r>
            <a:r>
              <a:rPr lang="en" sz="900" u="sng">
                <a:solidFill>
                  <a:schemeClr val="hlink"/>
                </a:solidFill>
                <a:latin typeface="Inter Medium"/>
                <a:ea typeface="Inter Medium"/>
                <a:cs typeface="Inter Medium"/>
                <a:sym typeface="Inter Medium"/>
                <a:hlinkClick r:id="rId5"/>
              </a:rPr>
              <a:t>advocates@deel.com</a:t>
            </a:r>
            <a:r>
              <a:rPr lang="en" sz="9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 with any questions.</a:t>
            </a:r>
            <a:endParaRPr sz="9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/>
          <p:nvPr/>
        </p:nvSpPr>
        <p:spPr>
          <a:xfrm>
            <a:off x="6675125" y="147300"/>
            <a:ext cx="17208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 ADVOCATES</a:t>
            </a:r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252" name="Google Shape;252;p25"/>
          <p:cNvCxnSpPr/>
          <p:nvPr/>
        </p:nvCxnSpPr>
        <p:spPr>
          <a:xfrm>
            <a:off x="8490008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25"/>
          <p:cNvCxnSpPr/>
          <p:nvPr/>
        </p:nvCxnSpPr>
        <p:spPr>
          <a:xfrm>
            <a:off x="8780209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" name="Google Shape;254;p25"/>
          <p:cNvSpPr txBox="1"/>
          <p:nvPr/>
        </p:nvSpPr>
        <p:spPr>
          <a:xfrm>
            <a:off x="8532334" y="147300"/>
            <a:ext cx="2055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‹#›</a:t>
            </a:fld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292500" y="292550"/>
            <a:ext cx="3465600" cy="2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How to earn points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256" name="Google Shape;2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2625" y="148450"/>
            <a:ext cx="86472" cy="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5"/>
          <p:cNvSpPr txBox="1"/>
          <p:nvPr/>
        </p:nvSpPr>
        <p:spPr>
          <a:xfrm>
            <a:off x="305900" y="682425"/>
            <a:ext cx="58584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Earn points for each activity and redeem them anytime in your online wallet. </a:t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0" y="1453010"/>
            <a:ext cx="1986300" cy="216300"/>
          </a:xfrm>
          <a:prstGeom prst="rect">
            <a:avLst/>
          </a:prstGeom>
          <a:solidFill>
            <a:srgbClr val="ED5E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5"/>
          <p:cNvSpPr/>
          <p:nvPr/>
        </p:nvSpPr>
        <p:spPr>
          <a:xfrm>
            <a:off x="1891700" y="1211660"/>
            <a:ext cx="652800" cy="652800"/>
          </a:xfrm>
          <a:prstGeom prst="ellipse">
            <a:avLst/>
          </a:prstGeom>
          <a:solidFill>
            <a:srgbClr val="ED5E2A"/>
          </a:solidFill>
          <a:ln cap="flat" cmpd="sng" w="38100">
            <a:solidFill>
              <a:srgbClr val="F2E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1</a:t>
            </a:r>
            <a:br>
              <a:rPr lang="en" sz="900">
                <a:solidFill>
                  <a:srgbClr val="FFFFFF"/>
                </a:solidFill>
              </a:rPr>
            </a:br>
            <a:r>
              <a:rPr lang="en" sz="900">
                <a:solidFill>
                  <a:srgbClr val="FFFFFF"/>
                </a:solidFill>
              </a:rPr>
              <a:t>point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191009" y="1491843"/>
            <a:ext cx="16359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Web review</a:t>
            </a:r>
            <a:endParaRPr sz="110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-5551" y="2169339"/>
            <a:ext cx="2824200" cy="216300"/>
          </a:xfrm>
          <a:prstGeom prst="rect">
            <a:avLst/>
          </a:prstGeom>
          <a:solidFill>
            <a:srgbClr val="ED5E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2664797" y="1927996"/>
            <a:ext cx="652800" cy="652800"/>
          </a:xfrm>
          <a:prstGeom prst="ellipse">
            <a:avLst/>
          </a:prstGeom>
          <a:solidFill>
            <a:srgbClr val="ED5E2A"/>
          </a:solidFill>
          <a:ln cap="flat" cmpd="sng" w="38100">
            <a:solidFill>
              <a:srgbClr val="F2E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1</a:t>
            </a:r>
            <a:br>
              <a:rPr lang="en" sz="900">
                <a:solidFill>
                  <a:srgbClr val="FFFFFF"/>
                </a:solidFill>
              </a:rPr>
            </a:br>
            <a:r>
              <a:rPr lang="en" sz="800">
                <a:solidFill>
                  <a:srgbClr val="FFFFFF"/>
                </a:solidFill>
              </a:rPr>
              <a:t>points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185460" y="2208178"/>
            <a:ext cx="16359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Sales reference</a:t>
            </a:r>
            <a:endParaRPr sz="110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-5550" y="2892489"/>
            <a:ext cx="3523200" cy="216300"/>
          </a:xfrm>
          <a:prstGeom prst="rect">
            <a:avLst/>
          </a:prstGeom>
          <a:solidFill>
            <a:srgbClr val="ED5E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"/>
          <p:cNvSpPr/>
          <p:nvPr/>
        </p:nvSpPr>
        <p:spPr>
          <a:xfrm>
            <a:off x="3346528" y="2651156"/>
            <a:ext cx="652800" cy="652800"/>
          </a:xfrm>
          <a:prstGeom prst="ellipse">
            <a:avLst/>
          </a:prstGeom>
          <a:solidFill>
            <a:srgbClr val="ED5E2A"/>
          </a:solidFill>
          <a:ln cap="flat" cmpd="sng" w="38100">
            <a:solidFill>
              <a:srgbClr val="F2E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4</a:t>
            </a:r>
            <a:br>
              <a:rPr lang="en" sz="900">
                <a:solidFill>
                  <a:srgbClr val="FFFFFF"/>
                </a:solidFill>
              </a:rPr>
            </a:br>
            <a:r>
              <a:rPr lang="en" sz="800">
                <a:solidFill>
                  <a:srgbClr val="FFFFFF"/>
                </a:solidFill>
              </a:rPr>
              <a:t>points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66" name="Google Shape;266;p25"/>
          <p:cNvSpPr txBox="1"/>
          <p:nvPr/>
        </p:nvSpPr>
        <p:spPr>
          <a:xfrm>
            <a:off x="185460" y="2931339"/>
            <a:ext cx="16359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Press Release</a:t>
            </a:r>
            <a:endParaRPr sz="110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-5550" y="3611589"/>
            <a:ext cx="4133700" cy="216300"/>
          </a:xfrm>
          <a:prstGeom prst="rect">
            <a:avLst/>
          </a:prstGeom>
          <a:solidFill>
            <a:srgbClr val="ED5E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4006065" y="3370247"/>
            <a:ext cx="652800" cy="652800"/>
          </a:xfrm>
          <a:prstGeom prst="ellipse">
            <a:avLst/>
          </a:prstGeom>
          <a:solidFill>
            <a:srgbClr val="ED5E2A"/>
          </a:solidFill>
          <a:ln cap="flat" cmpd="sng" w="38100">
            <a:solidFill>
              <a:srgbClr val="F2E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5</a:t>
            </a:r>
            <a:br>
              <a:rPr lang="en" sz="900">
                <a:solidFill>
                  <a:srgbClr val="FFFFFF"/>
                </a:solidFill>
              </a:rPr>
            </a:br>
            <a:r>
              <a:rPr lang="en" sz="800">
                <a:solidFill>
                  <a:srgbClr val="FFFFFF"/>
                </a:solidFill>
              </a:rPr>
              <a:t>points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185460" y="3650430"/>
            <a:ext cx="16359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Webinar</a:t>
            </a:r>
            <a:endParaRPr sz="110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-5252" y="4323922"/>
            <a:ext cx="4716000" cy="216300"/>
          </a:xfrm>
          <a:prstGeom prst="rect">
            <a:avLst/>
          </a:prstGeom>
          <a:solidFill>
            <a:srgbClr val="ED5E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>
            <a:off x="4663452" y="4105672"/>
            <a:ext cx="652800" cy="652800"/>
          </a:xfrm>
          <a:prstGeom prst="ellipse">
            <a:avLst/>
          </a:prstGeom>
          <a:solidFill>
            <a:srgbClr val="ED5E2A"/>
          </a:solidFill>
          <a:ln cap="flat" cmpd="sng" w="38100">
            <a:solidFill>
              <a:srgbClr val="F2E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5</a:t>
            </a:r>
            <a:br>
              <a:rPr lang="en" sz="900">
                <a:solidFill>
                  <a:srgbClr val="FFFFFF"/>
                </a:solidFill>
              </a:rPr>
            </a:br>
            <a:r>
              <a:rPr lang="en" sz="800">
                <a:solidFill>
                  <a:srgbClr val="FFFFFF"/>
                </a:solidFill>
              </a:rPr>
              <a:t>points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185772" y="4362755"/>
            <a:ext cx="16359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Case Study</a:t>
            </a:r>
            <a:endParaRPr sz="110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/>
        </p:nvSpPr>
        <p:spPr>
          <a:xfrm>
            <a:off x="6675125" y="147300"/>
            <a:ext cx="17208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 ADVOCATES</a:t>
            </a:r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278" name="Google Shape;278;p26"/>
          <p:cNvCxnSpPr/>
          <p:nvPr/>
        </p:nvCxnSpPr>
        <p:spPr>
          <a:xfrm>
            <a:off x="8490008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26"/>
          <p:cNvCxnSpPr/>
          <p:nvPr/>
        </p:nvCxnSpPr>
        <p:spPr>
          <a:xfrm>
            <a:off x="8780209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26"/>
          <p:cNvSpPr txBox="1"/>
          <p:nvPr/>
        </p:nvSpPr>
        <p:spPr>
          <a:xfrm>
            <a:off x="8532334" y="147300"/>
            <a:ext cx="2055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‹#›</a:t>
            </a:fld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292500" y="292550"/>
            <a:ext cx="3465600" cy="2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How to spend points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282" name="Google Shape;2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2625" y="148450"/>
            <a:ext cx="86472" cy="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6"/>
          <p:cNvSpPr/>
          <p:nvPr/>
        </p:nvSpPr>
        <p:spPr>
          <a:xfrm>
            <a:off x="0" y="1720450"/>
            <a:ext cx="1986300" cy="21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6"/>
          <p:cNvSpPr/>
          <p:nvPr/>
        </p:nvSpPr>
        <p:spPr>
          <a:xfrm>
            <a:off x="1891700" y="1479100"/>
            <a:ext cx="652800" cy="6528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F2E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1</a:t>
            </a:r>
            <a:br>
              <a:rPr lang="en" sz="900">
                <a:solidFill>
                  <a:srgbClr val="FFFFFF"/>
                </a:solidFill>
              </a:rPr>
            </a:br>
            <a:r>
              <a:rPr lang="en" sz="900">
                <a:solidFill>
                  <a:srgbClr val="FFFFFF"/>
                </a:solidFill>
              </a:rPr>
              <a:t>point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191009" y="1759283"/>
            <a:ext cx="16359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Gift card</a:t>
            </a:r>
            <a:endParaRPr sz="110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86" name="Google Shape;286;p26"/>
          <p:cNvSpPr/>
          <p:nvPr/>
        </p:nvSpPr>
        <p:spPr>
          <a:xfrm>
            <a:off x="-5551" y="2454700"/>
            <a:ext cx="2824200" cy="21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6"/>
          <p:cNvSpPr/>
          <p:nvPr/>
        </p:nvSpPr>
        <p:spPr>
          <a:xfrm>
            <a:off x="2664797" y="2213357"/>
            <a:ext cx="652800" cy="6528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F2E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2</a:t>
            </a:r>
            <a:br>
              <a:rPr lang="en" sz="900">
                <a:solidFill>
                  <a:srgbClr val="FFFFFF"/>
                </a:solidFill>
              </a:rPr>
            </a:br>
            <a:r>
              <a:rPr lang="en" sz="800">
                <a:solidFill>
                  <a:srgbClr val="FFFFFF"/>
                </a:solidFill>
              </a:rPr>
              <a:t>points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185460" y="2493540"/>
            <a:ext cx="16359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 swag</a:t>
            </a:r>
            <a:endParaRPr sz="110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89" name="Google Shape;289;p26"/>
          <p:cNvSpPr/>
          <p:nvPr/>
        </p:nvSpPr>
        <p:spPr>
          <a:xfrm>
            <a:off x="-5550" y="3177850"/>
            <a:ext cx="3523200" cy="21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6"/>
          <p:cNvSpPr/>
          <p:nvPr/>
        </p:nvSpPr>
        <p:spPr>
          <a:xfrm>
            <a:off x="3346528" y="2936517"/>
            <a:ext cx="652800" cy="6528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F2E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5</a:t>
            </a:r>
            <a:br>
              <a:rPr lang="en" sz="900">
                <a:solidFill>
                  <a:srgbClr val="FFFFFF"/>
                </a:solidFill>
              </a:rPr>
            </a:br>
            <a:r>
              <a:rPr lang="en" sz="800">
                <a:solidFill>
                  <a:srgbClr val="FFFFFF"/>
                </a:solidFill>
              </a:rPr>
              <a:t>points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91" name="Google Shape;291;p26"/>
          <p:cNvSpPr txBox="1"/>
          <p:nvPr/>
        </p:nvSpPr>
        <p:spPr>
          <a:xfrm>
            <a:off x="199232" y="3223900"/>
            <a:ext cx="31611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 billing credits </a:t>
            </a:r>
            <a:endParaRPr sz="110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92" name="Google Shape;292;p26"/>
          <p:cNvSpPr/>
          <p:nvPr/>
        </p:nvSpPr>
        <p:spPr>
          <a:xfrm>
            <a:off x="-5550" y="3840675"/>
            <a:ext cx="4005000" cy="21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6"/>
          <p:cNvSpPr/>
          <p:nvPr/>
        </p:nvSpPr>
        <p:spPr>
          <a:xfrm>
            <a:off x="3923134" y="3622004"/>
            <a:ext cx="652800" cy="6528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F2E8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8</a:t>
            </a:r>
            <a:br>
              <a:rPr lang="en" sz="900">
                <a:solidFill>
                  <a:srgbClr val="FFFFFF"/>
                </a:solidFill>
              </a:rPr>
            </a:br>
            <a:r>
              <a:rPr lang="en" sz="800">
                <a:solidFill>
                  <a:srgbClr val="FFFFFF"/>
                </a:solidFill>
              </a:rPr>
              <a:t>points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94" name="Google Shape;294;p26"/>
          <p:cNvSpPr txBox="1"/>
          <p:nvPr/>
        </p:nvSpPr>
        <p:spPr>
          <a:xfrm>
            <a:off x="143647" y="3876404"/>
            <a:ext cx="21258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Private executive meeting </a:t>
            </a:r>
            <a:endParaRPr sz="110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95" name="Google Shape;295;p26"/>
          <p:cNvSpPr txBox="1"/>
          <p:nvPr/>
        </p:nvSpPr>
        <p:spPr>
          <a:xfrm>
            <a:off x="305900" y="682425"/>
            <a:ext cx="58584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Log into your Deel Advocates account to check your balance. Redeem your points at anytime.  </a:t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E8E0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 txBox="1"/>
          <p:nvPr/>
        </p:nvSpPr>
        <p:spPr>
          <a:xfrm>
            <a:off x="6675125" y="147300"/>
            <a:ext cx="17208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 ADVOCATES</a:t>
            </a:r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301" name="Google Shape;301;p27"/>
          <p:cNvCxnSpPr/>
          <p:nvPr/>
        </p:nvCxnSpPr>
        <p:spPr>
          <a:xfrm>
            <a:off x="8490008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27"/>
          <p:cNvCxnSpPr/>
          <p:nvPr/>
        </p:nvCxnSpPr>
        <p:spPr>
          <a:xfrm>
            <a:off x="8780209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" name="Google Shape;303;p27"/>
          <p:cNvSpPr txBox="1"/>
          <p:nvPr/>
        </p:nvSpPr>
        <p:spPr>
          <a:xfrm>
            <a:off x="8532334" y="147300"/>
            <a:ext cx="2055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‹#›</a:t>
            </a:fld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304" name="Google Shape;3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2625" y="148450"/>
            <a:ext cx="86472" cy="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7"/>
          <p:cNvSpPr/>
          <p:nvPr/>
        </p:nvSpPr>
        <p:spPr>
          <a:xfrm>
            <a:off x="476821" y="2439872"/>
            <a:ext cx="2381700" cy="2580000"/>
          </a:xfrm>
          <a:prstGeom prst="roundRect">
            <a:avLst>
              <a:gd fmla="val 1192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2991771" y="311797"/>
            <a:ext cx="2679900" cy="4708200"/>
          </a:xfrm>
          <a:prstGeom prst="roundRect">
            <a:avLst>
              <a:gd fmla="val 1192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7"/>
          <p:cNvSpPr/>
          <p:nvPr/>
        </p:nvSpPr>
        <p:spPr>
          <a:xfrm>
            <a:off x="5807471" y="314647"/>
            <a:ext cx="2882700" cy="1476000"/>
          </a:xfrm>
          <a:prstGeom prst="roundRect">
            <a:avLst>
              <a:gd fmla="val 1192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7"/>
          <p:cNvSpPr/>
          <p:nvPr/>
        </p:nvSpPr>
        <p:spPr>
          <a:xfrm>
            <a:off x="5804925" y="1927903"/>
            <a:ext cx="2882700" cy="3073800"/>
          </a:xfrm>
          <a:prstGeom prst="roundRect">
            <a:avLst>
              <a:gd fmla="val 1192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7"/>
          <p:cNvSpPr txBox="1"/>
          <p:nvPr/>
        </p:nvSpPr>
        <p:spPr>
          <a:xfrm>
            <a:off x="523625" y="708583"/>
            <a:ext cx="23817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Exclusive</a:t>
            </a:r>
            <a:r>
              <a:rPr b="1" lang="en" sz="5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1" sz="5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0" name="Google Shape;310;p27"/>
          <p:cNvSpPr txBox="1"/>
          <p:nvPr/>
        </p:nvSpPr>
        <p:spPr>
          <a:xfrm>
            <a:off x="476825" y="1310433"/>
            <a:ext cx="23817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Swag</a:t>
            </a:r>
            <a:endParaRPr b="1" sz="7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11" name="Google Shape;31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2490" y="314650"/>
            <a:ext cx="1572673" cy="14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250" y="2571563"/>
            <a:ext cx="1786230" cy="23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75" y="808288"/>
            <a:ext cx="3715225" cy="371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7"/>
          <p:cNvPicPr preferRelativeResize="0"/>
          <p:nvPr/>
        </p:nvPicPr>
        <p:blipFill rotWithShape="1">
          <a:blip r:embed="rId7">
            <a:alphaModFix/>
          </a:blip>
          <a:srcRect b="16683" l="20218" r="20490" t="16556"/>
          <a:stretch/>
        </p:blipFill>
        <p:spPr>
          <a:xfrm>
            <a:off x="6017751" y="2035075"/>
            <a:ext cx="2539626" cy="28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8"/>
          <p:cNvPicPr preferRelativeResize="0"/>
          <p:nvPr/>
        </p:nvPicPr>
        <p:blipFill rotWithShape="1">
          <a:blip r:embed="rId3">
            <a:alphaModFix/>
          </a:blip>
          <a:srcRect b="5388" l="0" r="10554" t="1057"/>
          <a:stretch/>
        </p:blipFill>
        <p:spPr>
          <a:xfrm>
            <a:off x="2807825" y="27225"/>
            <a:ext cx="6171274" cy="484072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 txBox="1"/>
          <p:nvPr/>
        </p:nvSpPr>
        <p:spPr>
          <a:xfrm>
            <a:off x="6675125" y="147300"/>
            <a:ext cx="17208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 ADVOCATES</a:t>
            </a:r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321" name="Google Shape;321;p28"/>
          <p:cNvCxnSpPr/>
          <p:nvPr/>
        </p:nvCxnSpPr>
        <p:spPr>
          <a:xfrm>
            <a:off x="8490008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28"/>
          <p:cNvCxnSpPr/>
          <p:nvPr/>
        </p:nvCxnSpPr>
        <p:spPr>
          <a:xfrm>
            <a:off x="8780209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3" name="Google Shape;323;p28"/>
          <p:cNvSpPr txBox="1"/>
          <p:nvPr/>
        </p:nvSpPr>
        <p:spPr>
          <a:xfrm>
            <a:off x="8532334" y="147300"/>
            <a:ext cx="2055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‹#›</a:t>
            </a:fld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24" name="Google Shape;324;p28"/>
          <p:cNvSpPr txBox="1"/>
          <p:nvPr/>
        </p:nvSpPr>
        <p:spPr>
          <a:xfrm>
            <a:off x="950100" y="2656803"/>
            <a:ext cx="2690100" cy="2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deel.com/advocates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325" name="Google Shape;32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2625" y="148450"/>
            <a:ext cx="86472" cy="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3800" y="2166374"/>
            <a:ext cx="713825" cy="343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9"/>
          <p:cNvSpPr txBox="1"/>
          <p:nvPr/>
        </p:nvSpPr>
        <p:spPr>
          <a:xfrm>
            <a:off x="292600" y="749800"/>
            <a:ext cx="56511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B1B1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 Advocates</a:t>
            </a:r>
            <a:endParaRPr sz="4200">
              <a:solidFill>
                <a:srgbClr val="1B1B1B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33" name="Google Shape;333;p29"/>
          <p:cNvSpPr txBox="1"/>
          <p:nvPr/>
        </p:nvSpPr>
        <p:spPr>
          <a:xfrm>
            <a:off x="318400" y="2654800"/>
            <a:ext cx="2556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OFFICIAL CUSTOMER ADVOCACY PROGRAM</a:t>
            </a:r>
            <a:endParaRPr sz="9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334" name="Google Shape;33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601" y="297475"/>
            <a:ext cx="1251799" cy="60204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9"/>
          <p:cNvSpPr txBox="1"/>
          <p:nvPr/>
        </p:nvSpPr>
        <p:spPr>
          <a:xfrm>
            <a:off x="7580375" y="147300"/>
            <a:ext cx="1417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B1B1B"/>
                </a:solidFill>
                <a:latin typeface="Inter Medium"/>
                <a:ea typeface="Inter Medium"/>
                <a:cs typeface="Inter Medium"/>
                <a:sym typeface="Inter Medium"/>
              </a:rPr>
              <a:t>DEC 03, 2024</a:t>
            </a:r>
            <a:endParaRPr sz="700">
              <a:solidFill>
                <a:srgbClr val="1B1B1B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336" name="Google Shape;336;p29"/>
          <p:cNvSpPr txBox="1"/>
          <p:nvPr/>
        </p:nvSpPr>
        <p:spPr>
          <a:xfrm>
            <a:off x="318400" y="3613075"/>
            <a:ext cx="2556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Contact us at </a:t>
            </a:r>
            <a:r>
              <a:rPr lang="en" sz="900" u="sng">
                <a:solidFill>
                  <a:schemeClr val="hlink"/>
                </a:solidFill>
                <a:latin typeface="Inter Medium"/>
                <a:ea typeface="Inter Medium"/>
                <a:cs typeface="Inter Medium"/>
                <a:sym typeface="Inter Medium"/>
                <a:hlinkClick r:id="rId5"/>
              </a:rPr>
              <a:t>advocates@deel.com</a:t>
            </a:r>
            <a:r>
              <a:rPr lang="en" sz="9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 with any questions.</a:t>
            </a:r>
            <a:endParaRPr sz="9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FD9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/>
        </p:nvSpPr>
        <p:spPr>
          <a:xfrm>
            <a:off x="6675125" y="147300"/>
            <a:ext cx="17208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 ADVOCATES</a:t>
            </a:r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71" name="Google Shape;71;p17"/>
          <p:cNvCxnSpPr/>
          <p:nvPr/>
        </p:nvCxnSpPr>
        <p:spPr>
          <a:xfrm>
            <a:off x="8490008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7"/>
          <p:cNvCxnSpPr/>
          <p:nvPr/>
        </p:nvCxnSpPr>
        <p:spPr>
          <a:xfrm>
            <a:off x="8780209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7"/>
          <p:cNvSpPr txBox="1"/>
          <p:nvPr/>
        </p:nvSpPr>
        <p:spPr>
          <a:xfrm>
            <a:off x="8532334" y="147300"/>
            <a:ext cx="2055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‹#›</a:t>
            </a:fld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2625" y="148450"/>
            <a:ext cx="86472" cy="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/>
          <p:nvPr/>
        </p:nvSpPr>
        <p:spPr>
          <a:xfrm>
            <a:off x="1435888" y="393100"/>
            <a:ext cx="6455100" cy="2315400"/>
          </a:xfrm>
          <a:prstGeom prst="roundRect">
            <a:avLst>
              <a:gd fmla="val 4514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7"/>
          <p:cNvSpPr txBox="1"/>
          <p:nvPr/>
        </p:nvSpPr>
        <p:spPr>
          <a:xfrm>
            <a:off x="2150175" y="845300"/>
            <a:ext cx="51081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Share your </a:t>
            </a:r>
            <a:r>
              <a:rPr b="1" lang="en" sz="38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success.</a:t>
            </a:r>
            <a:endParaRPr b="1" sz="380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2935288" y="2090575"/>
            <a:ext cx="34563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Share your experience in one-to-one meetings with potential customers and peers. </a:t>
            </a:r>
            <a:endParaRPr sz="11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2259600" y="1422100"/>
            <a:ext cx="51081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Earn </a:t>
            </a:r>
            <a:r>
              <a:rPr b="1" lang="en" sz="38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rewards.</a:t>
            </a:r>
            <a:endParaRPr b="1" sz="380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9" name="Google Shape;79;p17"/>
          <p:cNvSpPr/>
          <p:nvPr/>
        </p:nvSpPr>
        <p:spPr>
          <a:xfrm>
            <a:off x="1435900" y="2785850"/>
            <a:ext cx="1556700" cy="2102700"/>
          </a:xfrm>
          <a:prstGeom prst="roundRect">
            <a:avLst>
              <a:gd fmla="val 4514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/>
          <p:nvPr/>
        </p:nvSpPr>
        <p:spPr>
          <a:xfrm>
            <a:off x="3065725" y="2789600"/>
            <a:ext cx="1556700" cy="2102700"/>
          </a:xfrm>
          <a:prstGeom prst="roundRect">
            <a:avLst>
              <a:gd fmla="val 4514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4695550" y="2789600"/>
            <a:ext cx="1556700" cy="2102700"/>
          </a:xfrm>
          <a:prstGeom prst="roundRect">
            <a:avLst>
              <a:gd fmla="val 4514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6325375" y="2789600"/>
            <a:ext cx="1556700" cy="2102700"/>
          </a:xfrm>
          <a:prstGeom prst="roundRect">
            <a:avLst>
              <a:gd fmla="val 4514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1624442" y="3390512"/>
            <a:ext cx="11796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Connect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254267" y="3390512"/>
            <a:ext cx="11796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Improve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884092" y="3390512"/>
            <a:ext cx="11796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Influence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6513917" y="3390512"/>
            <a:ext cx="11796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Rewards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4053" y="2966845"/>
            <a:ext cx="320039" cy="32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6725" y="2942707"/>
            <a:ext cx="455075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3879" y="2942706"/>
            <a:ext cx="32004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3706" y="2942704"/>
            <a:ext cx="320041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1577363" y="3652650"/>
            <a:ext cx="1273800" cy="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Connect with peers who want to hear about your experience using Deel. </a:t>
            </a:r>
            <a:b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b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Our team can help  match you to peers that you want to learn from. </a:t>
            </a:r>
            <a:endParaRPr sz="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3207163" y="3666130"/>
            <a:ext cx="1273800" cy="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By connecting, you’ll be taught. Learn how peers have </a:t>
            </a: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achieved</a:t>
            </a: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 breakthroughs.</a:t>
            </a:r>
            <a:b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b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Earn extra </a:t>
            </a: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consulting</a:t>
            </a: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 hours with our team.</a:t>
            </a:r>
            <a:endParaRPr sz="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833589" y="3652650"/>
            <a:ext cx="12738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You'll get exclusive invites to participate in videos, webinars, and other thought leadership opportunities—helping you grow your personal brand as an HR influencer.</a:t>
            </a:r>
            <a:endParaRPr sz="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ctr">
              <a:lnSpc>
                <a:spcPct val="9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6466814" y="3652650"/>
            <a:ext cx="12738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Earn points every time you meet with a peer. </a:t>
            </a:r>
            <a:b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b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Enjoy exclusive Deel Advocates swag.</a:t>
            </a:r>
            <a:endParaRPr sz="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ctr">
              <a:lnSpc>
                <a:spcPct val="9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6675125" y="147300"/>
            <a:ext cx="17208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 ADVOCATES</a:t>
            </a:r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100" name="Google Shape;100;p18"/>
          <p:cNvCxnSpPr/>
          <p:nvPr/>
        </p:nvCxnSpPr>
        <p:spPr>
          <a:xfrm>
            <a:off x="8490008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8"/>
          <p:cNvCxnSpPr/>
          <p:nvPr/>
        </p:nvCxnSpPr>
        <p:spPr>
          <a:xfrm>
            <a:off x="8780209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18"/>
          <p:cNvSpPr txBox="1"/>
          <p:nvPr/>
        </p:nvSpPr>
        <p:spPr>
          <a:xfrm>
            <a:off x="8532334" y="147300"/>
            <a:ext cx="2055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‹#›</a:t>
            </a:fld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57200" y="1060084"/>
            <a:ext cx="1179600" cy="2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Welcome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57200" y="1370984"/>
            <a:ext cx="345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Our customers’ success is our </a:t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most powerful story.</a:t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2625" y="148450"/>
            <a:ext cx="86472" cy="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457200" y="1974457"/>
            <a:ext cx="2569500" cy="27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I’m thrilled to welcome you to Deel Advocates! Our goal is to build the world’s best customer advocacy program, and you’re now a key part of it.</a:t>
            </a:r>
            <a:endParaRPr sz="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This exclusive community is reserved for customers like you—leaders who are achieving breakthroughs and shaping the future of HR. As a Deel Advocate, you’ll have the opportunity to share your success story, connect with industry peers, and earn rewards that elevate your career.</a:t>
            </a:r>
            <a:endParaRPr sz="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Our mission goes beyond rewards—we want to help you grow your personal brand as a thought leader and extend your influence in the HR space. Through Deel Advocates, you’ll connect with passionate professionals from around the world, sparking valuable conversations that energize and inspire.</a:t>
            </a:r>
            <a:endParaRPr sz="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lnSpc>
                <a:spcPct val="9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195800" y="1368648"/>
            <a:ext cx="2569500" cy="15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Welcome again! If you ever have questions or feedback, feel free to reach out to me directly at spencer.cook@deel.com.</a:t>
            </a:r>
            <a:endParaRPr sz="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Together, we’ll create something truly special—where HR leaders like you are helping each other grow and achieve even more.</a:t>
            </a:r>
            <a:endParaRPr sz="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lnSpc>
                <a:spcPct val="9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Spencer Cook </a:t>
            </a:r>
            <a:br>
              <a:rPr b="1" lang="en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Deel Advocates Lead</a:t>
            </a:r>
            <a:endParaRPr sz="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 b="19263" l="0" r="24545" t="0"/>
          <a:stretch/>
        </p:blipFill>
        <p:spPr>
          <a:xfrm>
            <a:off x="6126463" y="1357757"/>
            <a:ext cx="2308975" cy="247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6901000" y="1760109"/>
            <a:ext cx="19095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make it easy to share your experience and earn rewards. </a:t>
            </a:r>
            <a:endParaRPr b="1"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0556" y="148450"/>
            <a:ext cx="248550" cy="2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 rotWithShape="1">
          <a:blip r:embed="rId4">
            <a:alphaModFix/>
          </a:blip>
          <a:srcRect b="149" l="0" r="0" t="139"/>
          <a:stretch/>
        </p:blipFill>
        <p:spPr>
          <a:xfrm>
            <a:off x="-1048525" y="0"/>
            <a:ext cx="773945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6901000" y="1362453"/>
            <a:ext cx="213856" cy="204689"/>
          </a:xfrm>
          <a:custGeom>
            <a:rect b="b" l="l" r="r" t="t"/>
            <a:pathLst>
              <a:path extrusionOk="0" h="12381" w="21023">
                <a:moveTo>
                  <a:pt x="0" y="528"/>
                </a:moveTo>
                <a:lnTo>
                  <a:pt x="130" y="12381"/>
                </a:lnTo>
                <a:lnTo>
                  <a:pt x="19991" y="10833"/>
                </a:lnTo>
                <a:lnTo>
                  <a:pt x="21023" y="0"/>
                </a:lnTo>
                <a:close/>
              </a:path>
            </a:pathLst>
          </a:custGeom>
          <a:solidFill>
            <a:srgbClr val="C4B1F9"/>
          </a:solid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/>
          <p:nvPr/>
        </p:nvSpPr>
        <p:spPr>
          <a:xfrm>
            <a:off x="166879" y="227350"/>
            <a:ext cx="1853618" cy="656224"/>
          </a:xfrm>
          <a:custGeom>
            <a:rect b="b" l="l" r="r" t="t"/>
            <a:pathLst>
              <a:path extrusionOk="0" h="19866" w="72934">
                <a:moveTo>
                  <a:pt x="0" y="0"/>
                </a:moveTo>
                <a:lnTo>
                  <a:pt x="72934" y="0"/>
                </a:lnTo>
                <a:lnTo>
                  <a:pt x="68852" y="19866"/>
                </a:lnTo>
                <a:lnTo>
                  <a:pt x="3266" y="19050"/>
                </a:lnTo>
                <a:close/>
              </a:path>
            </a:pathLst>
          </a:custGeom>
          <a:solidFill>
            <a:srgbClr val="FFEFD9"/>
          </a:solidFill>
          <a:ln>
            <a:noFill/>
          </a:ln>
        </p:spPr>
      </p:sp>
      <p:sp>
        <p:nvSpPr>
          <p:cNvPr id="123" name="Google Shape;123;p20"/>
          <p:cNvSpPr txBox="1"/>
          <p:nvPr/>
        </p:nvSpPr>
        <p:spPr>
          <a:xfrm>
            <a:off x="328580" y="347102"/>
            <a:ext cx="16413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What makes a great advocate? </a:t>
            </a:r>
            <a:endParaRPr sz="16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4">
            <a:alphaModFix/>
          </a:blip>
          <a:srcRect b="0" l="9" r="9" t="0"/>
          <a:stretch/>
        </p:blipFill>
        <p:spPr>
          <a:xfrm>
            <a:off x="303017" y="2649955"/>
            <a:ext cx="167275" cy="167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/>
          <p:nvPr/>
        </p:nvSpPr>
        <p:spPr>
          <a:xfrm>
            <a:off x="295800" y="1060700"/>
            <a:ext cx="728400" cy="728100"/>
          </a:xfrm>
          <a:prstGeom prst="roundRect">
            <a:avLst>
              <a:gd fmla="val 16667" name="adj"/>
            </a:avLst>
          </a:prstGeom>
          <a:solidFill>
            <a:srgbClr val="FFEF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295800" y="1965950"/>
            <a:ext cx="199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There are three things that make a great advocate: </a:t>
            </a:r>
            <a:endParaRPr sz="1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2478025" y="749800"/>
            <a:ext cx="6462000" cy="4393800"/>
          </a:xfrm>
          <a:prstGeom prst="round2SameRect">
            <a:avLst>
              <a:gd fmla="val 1552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6675125" y="147300"/>
            <a:ext cx="17208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 ADVOCATES</a:t>
            </a:r>
            <a:endParaRPr sz="5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129" name="Google Shape;129;p20"/>
          <p:cNvCxnSpPr/>
          <p:nvPr/>
        </p:nvCxnSpPr>
        <p:spPr>
          <a:xfrm>
            <a:off x="8490008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20"/>
          <p:cNvCxnSpPr/>
          <p:nvPr/>
        </p:nvCxnSpPr>
        <p:spPr>
          <a:xfrm>
            <a:off x="8780209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20"/>
          <p:cNvSpPr txBox="1"/>
          <p:nvPr/>
        </p:nvSpPr>
        <p:spPr>
          <a:xfrm>
            <a:off x="8532334" y="147300"/>
            <a:ext cx="2055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‹#›</a:t>
            </a:fld>
            <a:endParaRPr sz="5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2625" y="148450"/>
            <a:ext cx="86472" cy="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388" y="1147145"/>
            <a:ext cx="555225" cy="5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545591" y="2642761"/>
            <a:ext cx="17208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Completed the implementation of Deel. </a:t>
            </a:r>
            <a:endParaRPr sz="1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4">
            <a:alphaModFix/>
          </a:blip>
          <a:srcRect b="0" l="9" r="9" t="0"/>
          <a:stretch/>
        </p:blipFill>
        <p:spPr>
          <a:xfrm>
            <a:off x="303017" y="3052602"/>
            <a:ext cx="167275" cy="16731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545591" y="3038193"/>
            <a:ext cx="1720800" cy="12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Are either a decision maker or program manager. A </a:t>
            </a: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decision maker is responsible for choosing Deel and business results. Program managers are individuals who are more technical and using Deel frequently. </a:t>
            </a:r>
            <a:endParaRPr sz="1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4">
            <a:alphaModFix/>
          </a:blip>
          <a:srcRect b="0" l="9" r="9" t="0"/>
          <a:stretch/>
        </p:blipFill>
        <p:spPr>
          <a:xfrm>
            <a:off x="292592" y="4389327"/>
            <a:ext cx="167275" cy="16731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535166" y="4382134"/>
            <a:ext cx="1720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Enjoy talking to peers</a:t>
            </a:r>
            <a:endParaRPr sz="1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7">
            <a:alphaModFix/>
          </a:blip>
          <a:srcRect b="8650" l="0" r="14361" t="0"/>
          <a:stretch/>
        </p:blipFill>
        <p:spPr>
          <a:xfrm>
            <a:off x="2547175" y="818625"/>
            <a:ext cx="6323700" cy="4499400"/>
          </a:xfrm>
          <a:prstGeom prst="roundRect">
            <a:avLst>
              <a:gd fmla="val 161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5761288" y="3337675"/>
            <a:ext cx="2002500" cy="1518000"/>
          </a:xfrm>
          <a:prstGeom prst="roundRect">
            <a:avLst>
              <a:gd fmla="val 4514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6524750" y="3760699"/>
            <a:ext cx="475500" cy="475500"/>
          </a:xfrm>
          <a:prstGeom prst="ellipse">
            <a:avLst/>
          </a:prstGeom>
          <a:solidFill>
            <a:srgbClr val="FFE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3575238" y="3337675"/>
            <a:ext cx="2002500" cy="1518000"/>
          </a:xfrm>
          <a:prstGeom prst="roundRect">
            <a:avLst>
              <a:gd fmla="val 451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4338700" y="3760699"/>
            <a:ext cx="475500" cy="475500"/>
          </a:xfrm>
          <a:prstGeom prst="ellipse">
            <a:avLst/>
          </a:prstGeom>
          <a:solidFill>
            <a:srgbClr val="DCE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1389188" y="3337675"/>
            <a:ext cx="2002500" cy="1518000"/>
          </a:xfrm>
          <a:prstGeom prst="roundRect">
            <a:avLst>
              <a:gd fmla="val 451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2152650" y="3760699"/>
            <a:ext cx="475500" cy="475500"/>
          </a:xfrm>
          <a:prstGeom prst="ellipse">
            <a:avLst/>
          </a:prstGeom>
          <a:solidFill>
            <a:srgbClr val="EEE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1571888" y="4343125"/>
            <a:ext cx="16371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Press Release</a:t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3757938" y="4343125"/>
            <a:ext cx="16371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Quotes</a:t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5947213" y="4343125"/>
            <a:ext cx="16371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Web Reviews</a:t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6857188" y="1636675"/>
            <a:ext cx="2002500" cy="1518000"/>
          </a:xfrm>
          <a:prstGeom prst="roundRect">
            <a:avLst>
              <a:gd fmla="val 451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/>
          <p:nvPr/>
        </p:nvSpPr>
        <p:spPr>
          <a:xfrm>
            <a:off x="7620650" y="2059699"/>
            <a:ext cx="475500" cy="475500"/>
          </a:xfrm>
          <a:prstGeom prst="ellipse">
            <a:avLst/>
          </a:prstGeom>
          <a:solidFill>
            <a:srgbClr val="DCE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4664688" y="1636675"/>
            <a:ext cx="2002500" cy="1518000"/>
          </a:xfrm>
          <a:prstGeom prst="roundRect">
            <a:avLst>
              <a:gd fmla="val 4514" name="adj"/>
            </a:avLst>
          </a:prstGeom>
          <a:solidFill>
            <a:srgbClr val="C4B1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5428150" y="2059699"/>
            <a:ext cx="475500" cy="475500"/>
          </a:xfrm>
          <a:prstGeom prst="ellipse">
            <a:avLst/>
          </a:prstGeom>
          <a:solidFill>
            <a:srgbClr val="EEE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2478638" y="1636675"/>
            <a:ext cx="2002500" cy="1518000"/>
          </a:xfrm>
          <a:prstGeom prst="roundRect">
            <a:avLst>
              <a:gd fmla="val 4514" name="adj"/>
            </a:avLst>
          </a:prstGeom>
          <a:solidFill>
            <a:srgbClr val="FFCF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3242100" y="2059699"/>
            <a:ext cx="475500" cy="475500"/>
          </a:xfrm>
          <a:prstGeom prst="ellipse">
            <a:avLst/>
          </a:prstGeom>
          <a:solidFill>
            <a:srgbClr val="FFE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292588" y="1636675"/>
            <a:ext cx="2002500" cy="1518000"/>
          </a:xfrm>
          <a:prstGeom prst="roundRect">
            <a:avLst>
              <a:gd fmla="val 4514" name="adj"/>
            </a:avLst>
          </a:prstGeom>
          <a:solidFill>
            <a:srgbClr val="B1D8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1056050" y="2059699"/>
            <a:ext cx="475500" cy="475500"/>
          </a:xfrm>
          <a:prstGeom prst="ellipse">
            <a:avLst/>
          </a:prstGeom>
          <a:solidFill>
            <a:srgbClr val="DCE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475288" y="2642125"/>
            <a:ext cx="16371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Peer Meetings</a:t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2661338" y="2642125"/>
            <a:ext cx="16371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Webinars</a:t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4850613" y="2642125"/>
            <a:ext cx="16371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Videos</a:t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7039888" y="2642125"/>
            <a:ext cx="16371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Media Interviews</a:t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292500" y="292550"/>
            <a:ext cx="8568000" cy="2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What do advocates do?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0556" y="148450"/>
            <a:ext cx="248550" cy="22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/>
          <p:nvPr/>
        </p:nvSpPr>
        <p:spPr>
          <a:xfrm>
            <a:off x="336250" y="622725"/>
            <a:ext cx="65856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Advocates are required to be willing to meet with a peer at least once a quarter. These meetings should be personal and authentic. Deel employees usually don’t join these meetings, ensuring advocates get the spotlight.</a:t>
            </a:r>
            <a:b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Advocates will also have the </a:t>
            </a: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opportunity</a:t>
            </a: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to </a:t>
            </a: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participate</a:t>
            </a: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in public </a:t>
            </a: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activities</a:t>
            </a: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like case studies, videos, webinars, etc. but these are not required. Any public activities will be approved by the advocate.</a:t>
            </a:r>
            <a:endParaRPr sz="1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1605875" y="1539837"/>
            <a:ext cx="797040" cy="248724"/>
          </a:xfrm>
          <a:prstGeom prst="flowChartTerminator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</a:rPr>
              <a:t>Required</a:t>
            </a:r>
            <a:endParaRPr sz="900">
              <a:solidFill>
                <a:schemeClr val="lt2"/>
              </a:solidFill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3807575" y="1539837"/>
            <a:ext cx="797040" cy="248724"/>
          </a:xfrm>
          <a:prstGeom prst="flowChartTerminator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</a:rPr>
              <a:t>Optional</a:t>
            </a:r>
            <a:endParaRPr sz="900">
              <a:solidFill>
                <a:schemeClr val="lt2"/>
              </a:solidFill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5976089" y="1539837"/>
            <a:ext cx="797040" cy="248724"/>
          </a:xfrm>
          <a:prstGeom prst="flowChartTerminator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</a:rPr>
              <a:t>Optional</a:t>
            </a:r>
            <a:endParaRPr sz="900">
              <a:solidFill>
                <a:schemeClr val="lt2"/>
              </a:solidFill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8182064" y="1539837"/>
            <a:ext cx="797040" cy="248724"/>
          </a:xfrm>
          <a:prstGeom prst="flowChartTerminator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</a:rPr>
              <a:t>Optional</a:t>
            </a:r>
            <a:endParaRPr sz="900">
              <a:solidFill>
                <a:schemeClr val="lt2"/>
              </a:solidFill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2668900" y="3235163"/>
            <a:ext cx="797040" cy="248724"/>
          </a:xfrm>
          <a:prstGeom prst="flowChartTerminator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</a:rPr>
              <a:t>Optional</a:t>
            </a:r>
            <a:endParaRPr sz="900">
              <a:solidFill>
                <a:schemeClr val="lt2"/>
              </a:solidFill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4896289" y="3235163"/>
            <a:ext cx="797040" cy="248724"/>
          </a:xfrm>
          <a:prstGeom prst="flowChartTerminator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</a:rPr>
              <a:t>Optional</a:t>
            </a:r>
            <a:endParaRPr sz="900">
              <a:solidFill>
                <a:schemeClr val="lt2"/>
              </a:solidFill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7090789" y="3235163"/>
            <a:ext cx="797040" cy="248724"/>
          </a:xfrm>
          <a:prstGeom prst="flowChartTerminator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</a:rPr>
              <a:t>Optional</a:t>
            </a:r>
            <a:endParaRPr sz="900">
              <a:solidFill>
                <a:schemeClr val="lt2"/>
              </a:solidFill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9637" y="3842272"/>
            <a:ext cx="312300" cy="3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0350" y="3842263"/>
            <a:ext cx="312300" cy="3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8291" y="3856706"/>
            <a:ext cx="312300" cy="31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23738" y="2160700"/>
            <a:ext cx="312300" cy="3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05822" y="2146276"/>
            <a:ext cx="312267" cy="31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2300" y="2146275"/>
            <a:ext cx="312300" cy="3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37650" y="2141306"/>
            <a:ext cx="312300" cy="3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/>
        </p:nvSpPr>
        <p:spPr>
          <a:xfrm>
            <a:off x="430850" y="1176050"/>
            <a:ext cx="87141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Advocate </a:t>
            </a:r>
            <a:r>
              <a:rPr b="1" lang="en" sz="6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Experience</a:t>
            </a:r>
            <a:endParaRPr b="1" sz="6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6675125" y="147300"/>
            <a:ext cx="17208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 </a:t>
            </a:r>
            <a:r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ADVOCATES</a:t>
            </a:r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188" name="Google Shape;188;p22"/>
          <p:cNvCxnSpPr/>
          <p:nvPr/>
        </p:nvCxnSpPr>
        <p:spPr>
          <a:xfrm>
            <a:off x="8490008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2"/>
          <p:cNvCxnSpPr/>
          <p:nvPr/>
        </p:nvCxnSpPr>
        <p:spPr>
          <a:xfrm>
            <a:off x="8780209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22"/>
          <p:cNvSpPr txBox="1"/>
          <p:nvPr/>
        </p:nvSpPr>
        <p:spPr>
          <a:xfrm>
            <a:off x="8532334" y="147300"/>
            <a:ext cx="2055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‹#›</a:t>
            </a:fld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431950" y="2738033"/>
            <a:ext cx="970200" cy="1603200"/>
          </a:xfrm>
          <a:prstGeom prst="rect">
            <a:avLst/>
          </a:prstGeom>
          <a:solidFill>
            <a:srgbClr val="F2E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430850" y="2367819"/>
            <a:ext cx="248700" cy="2487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488105" y="2792133"/>
            <a:ext cx="837300" cy="2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Register</a:t>
            </a:r>
            <a:endParaRPr sz="7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194" name="Google Shape;194;p22"/>
          <p:cNvCxnSpPr/>
          <p:nvPr/>
        </p:nvCxnSpPr>
        <p:spPr>
          <a:xfrm rot="10800000">
            <a:off x="488088" y="3094835"/>
            <a:ext cx="248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22"/>
          <p:cNvSpPr txBox="1"/>
          <p:nvPr/>
        </p:nvSpPr>
        <p:spPr>
          <a:xfrm>
            <a:off x="488100" y="3168214"/>
            <a:ext cx="8373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Sign up. Share which Deel products you are willing to talk about, how often you want to be contacted, and any public </a:t>
            </a: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activities</a:t>
            </a: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you are interested in.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2602748" y="2744510"/>
            <a:ext cx="970200" cy="1271100"/>
          </a:xfrm>
          <a:prstGeom prst="rect">
            <a:avLst/>
          </a:prstGeom>
          <a:solidFill>
            <a:srgbClr val="F2E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2658901" y="2798612"/>
            <a:ext cx="837300" cy="2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Profile</a:t>
            </a:r>
            <a:endParaRPr sz="7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198" name="Google Shape;198;p22"/>
          <p:cNvCxnSpPr/>
          <p:nvPr/>
        </p:nvCxnSpPr>
        <p:spPr>
          <a:xfrm rot="10800000">
            <a:off x="2658896" y="3101315"/>
            <a:ext cx="248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Google Shape;199;p22"/>
          <p:cNvSpPr/>
          <p:nvPr/>
        </p:nvSpPr>
        <p:spPr>
          <a:xfrm>
            <a:off x="4773555" y="2744510"/>
            <a:ext cx="970200" cy="1271100"/>
          </a:xfrm>
          <a:prstGeom prst="rect">
            <a:avLst/>
          </a:prstGeom>
          <a:solidFill>
            <a:srgbClr val="F2E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4829697" y="2798612"/>
            <a:ext cx="837300" cy="2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Connect</a:t>
            </a:r>
            <a:endParaRPr sz="7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201" name="Google Shape;201;p22"/>
          <p:cNvCxnSpPr/>
          <p:nvPr/>
        </p:nvCxnSpPr>
        <p:spPr>
          <a:xfrm rot="10800000">
            <a:off x="4829703" y="3101315"/>
            <a:ext cx="248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22"/>
          <p:cNvSpPr/>
          <p:nvPr/>
        </p:nvSpPr>
        <p:spPr>
          <a:xfrm>
            <a:off x="6944362" y="2744510"/>
            <a:ext cx="970200" cy="1271100"/>
          </a:xfrm>
          <a:prstGeom prst="rect">
            <a:avLst/>
          </a:prstGeom>
          <a:solidFill>
            <a:srgbClr val="F2E8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2"/>
          <p:cNvSpPr txBox="1"/>
          <p:nvPr/>
        </p:nvSpPr>
        <p:spPr>
          <a:xfrm>
            <a:off x="7000493" y="2798612"/>
            <a:ext cx="837300" cy="2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Reward</a:t>
            </a:r>
            <a:endParaRPr sz="7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204" name="Google Shape;204;p22"/>
          <p:cNvCxnSpPr/>
          <p:nvPr/>
        </p:nvCxnSpPr>
        <p:spPr>
          <a:xfrm rot="10800000">
            <a:off x="7000510" y="3101315"/>
            <a:ext cx="248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2"/>
          <p:cNvCxnSpPr>
            <a:endCxn id="206" idx="2"/>
          </p:cNvCxnSpPr>
          <p:nvPr/>
        </p:nvCxnSpPr>
        <p:spPr>
          <a:xfrm>
            <a:off x="515157" y="2483648"/>
            <a:ext cx="20865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2"/>
          <p:cNvCxnSpPr>
            <a:endCxn id="208" idx="2"/>
          </p:cNvCxnSpPr>
          <p:nvPr/>
        </p:nvCxnSpPr>
        <p:spPr>
          <a:xfrm>
            <a:off x="2685964" y="2483648"/>
            <a:ext cx="20865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2"/>
          <p:cNvCxnSpPr>
            <a:stCxn id="208" idx="6"/>
            <a:endCxn id="210" idx="2"/>
          </p:cNvCxnSpPr>
          <p:nvPr/>
        </p:nvCxnSpPr>
        <p:spPr>
          <a:xfrm>
            <a:off x="4856764" y="2483648"/>
            <a:ext cx="1001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2"/>
          <p:cNvCxnSpPr/>
          <p:nvPr/>
        </p:nvCxnSpPr>
        <p:spPr>
          <a:xfrm flipH="1" rot="10800000">
            <a:off x="5851075" y="2477195"/>
            <a:ext cx="1092300" cy="45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2"/>
          <p:cNvCxnSpPr/>
          <p:nvPr/>
        </p:nvCxnSpPr>
        <p:spPr>
          <a:xfrm flipH="1" rot="10800000">
            <a:off x="7027575" y="2481548"/>
            <a:ext cx="2173500" cy="21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13" name="Google Shape;2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2625" y="148450"/>
            <a:ext cx="86472" cy="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2669200" y="3197019"/>
            <a:ext cx="8373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We’ll use your registration details to make a profile in our database.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4826214" y="3239169"/>
            <a:ext cx="8373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We’ll match you with peers looking to talk to someone and help arrange the meeting.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6" name="Google Shape;216;p22"/>
          <p:cNvSpPr txBox="1"/>
          <p:nvPr/>
        </p:nvSpPr>
        <p:spPr>
          <a:xfrm>
            <a:off x="7010789" y="3244469"/>
            <a:ext cx="8373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After meeting with the peer, you’ll earn points to use in our Rewards Store. 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414693" y="2294923"/>
            <a:ext cx="3588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1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2634170" y="2367819"/>
            <a:ext cx="248700" cy="2487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219" name="Google Shape;219;p22"/>
          <p:cNvSpPr txBox="1"/>
          <p:nvPr/>
        </p:nvSpPr>
        <p:spPr>
          <a:xfrm>
            <a:off x="2618014" y="2288444"/>
            <a:ext cx="3588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2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4798450" y="2353267"/>
            <a:ext cx="248700" cy="2487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4782293" y="2280371"/>
            <a:ext cx="3588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3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2" name="Google Shape;222;p22"/>
          <p:cNvSpPr/>
          <p:nvPr/>
        </p:nvSpPr>
        <p:spPr>
          <a:xfrm>
            <a:off x="6975689" y="2353754"/>
            <a:ext cx="248700" cy="2487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6959532" y="2274378"/>
            <a:ext cx="3588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4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150" y="685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 txBox="1"/>
          <p:nvPr/>
        </p:nvSpPr>
        <p:spPr>
          <a:xfrm>
            <a:off x="6675125" y="147300"/>
            <a:ext cx="17208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 ADVOCATES</a:t>
            </a:r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230" name="Google Shape;230;p23"/>
          <p:cNvCxnSpPr/>
          <p:nvPr/>
        </p:nvCxnSpPr>
        <p:spPr>
          <a:xfrm>
            <a:off x="8490008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23"/>
          <p:cNvCxnSpPr/>
          <p:nvPr/>
        </p:nvCxnSpPr>
        <p:spPr>
          <a:xfrm>
            <a:off x="8780209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rgbClr val="6161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23"/>
          <p:cNvSpPr txBox="1"/>
          <p:nvPr/>
        </p:nvSpPr>
        <p:spPr>
          <a:xfrm>
            <a:off x="8532334" y="147300"/>
            <a:ext cx="2055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61616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‹#›</a:t>
            </a:fld>
            <a:endParaRPr sz="500">
              <a:solidFill>
                <a:srgbClr val="61616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1132975" y="2323200"/>
            <a:ext cx="26901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Example Peer </a:t>
            </a:r>
            <a:b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Meeting Request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234" name="Google Shape;2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2625" y="148450"/>
            <a:ext cx="86472" cy="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04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 txBox="1"/>
          <p:nvPr/>
        </p:nvSpPr>
        <p:spPr>
          <a:xfrm>
            <a:off x="454950" y="1362450"/>
            <a:ext cx="6220200" cy="14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1B1B1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Rewards</a:t>
            </a:r>
            <a:br>
              <a:rPr lang="en" sz="5900">
                <a:solidFill>
                  <a:srgbClr val="1B1B1B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" sz="5900">
                <a:solidFill>
                  <a:srgbClr val="1B1B1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Store</a:t>
            </a:r>
            <a:endParaRPr sz="5900">
              <a:solidFill>
                <a:srgbClr val="1B1B1B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6675125" y="147300"/>
            <a:ext cx="17208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1B1B1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DEEL ADVOCATES</a:t>
            </a:r>
            <a:endParaRPr sz="500">
              <a:solidFill>
                <a:srgbClr val="1B1B1B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242" name="Google Shape;242;p24"/>
          <p:cNvCxnSpPr/>
          <p:nvPr/>
        </p:nvCxnSpPr>
        <p:spPr>
          <a:xfrm>
            <a:off x="8490008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4"/>
          <p:cNvCxnSpPr/>
          <p:nvPr/>
        </p:nvCxnSpPr>
        <p:spPr>
          <a:xfrm>
            <a:off x="8780209" y="146397"/>
            <a:ext cx="0" cy="78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24"/>
          <p:cNvSpPr txBox="1"/>
          <p:nvPr/>
        </p:nvSpPr>
        <p:spPr>
          <a:xfrm>
            <a:off x="8532334" y="147300"/>
            <a:ext cx="205500" cy="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rgbClr val="1B1B1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‹#›</a:t>
            </a:fld>
            <a:endParaRPr sz="500">
              <a:solidFill>
                <a:srgbClr val="1B1B1B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245" name="Google Shape;2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2625" y="148450"/>
            <a:ext cx="86472" cy="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20699">
            <a:off x="5875849" y="2615487"/>
            <a:ext cx="2377426" cy="210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el">
  <a:themeElements>
    <a:clrScheme name="Simple Light">
      <a:dk1>
        <a:srgbClr val="1B1B1B"/>
      </a:dk1>
      <a:lt1>
        <a:srgbClr val="8B827D"/>
      </a:lt1>
      <a:dk2>
        <a:srgbClr val="D9D0CA"/>
      </a:dk2>
      <a:lt2>
        <a:srgbClr val="FFFBF4"/>
      </a:lt2>
      <a:accent1>
        <a:srgbClr val="5938B7"/>
      </a:accent1>
      <a:accent2>
        <a:srgbClr val="C4B1F9"/>
      </a:accent2>
      <a:accent3>
        <a:srgbClr val="00499D"/>
      </a:accent3>
      <a:accent4>
        <a:srgbClr val="B1D8FC"/>
      </a:accent4>
      <a:accent5>
        <a:srgbClr val="FFCF24"/>
      </a:accent5>
      <a:accent6>
        <a:srgbClr val="ED5E2A"/>
      </a:accent6>
      <a:hlink>
        <a:srgbClr val="00499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